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nter Bold" charset="1" panose="020B0802030000000004"/>
      <p:regular r:id="rId27"/>
    </p:embeddedFont>
    <p:embeddedFont>
      <p:font typeface="210 수퍼사이즈 Black Box" charset="1" panose="02020503020101020101"/>
      <p:regular r:id="rId28"/>
    </p:embeddedFont>
    <p:embeddedFont>
      <p:font typeface="Inter" charset="1" panose="020B050203000000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79969"/>
            <a:ext cx="4245806" cy="3288660"/>
          </a:xfrm>
          <a:custGeom>
            <a:avLst/>
            <a:gdLst/>
            <a:ahLst/>
            <a:cxnLst/>
            <a:rect r="r" b="b" t="t" l="l"/>
            <a:pathLst>
              <a:path h="3288660" w="4245806">
                <a:moveTo>
                  <a:pt x="0" y="0"/>
                </a:moveTo>
                <a:lnTo>
                  <a:pt x="4245806" y="0"/>
                </a:lnTo>
                <a:lnTo>
                  <a:pt x="4245806" y="3288660"/>
                </a:lnTo>
                <a:lnTo>
                  <a:pt x="0" y="328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34" t="0" r="-2466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1428" y="5779969"/>
            <a:ext cx="4787844" cy="3288660"/>
          </a:xfrm>
          <a:custGeom>
            <a:avLst/>
            <a:gdLst/>
            <a:ahLst/>
            <a:cxnLst/>
            <a:rect r="r" b="b" t="t" l="l"/>
            <a:pathLst>
              <a:path h="3288660" w="4787844">
                <a:moveTo>
                  <a:pt x="0" y="0"/>
                </a:moveTo>
                <a:lnTo>
                  <a:pt x="4787844" y="0"/>
                </a:lnTo>
                <a:lnTo>
                  <a:pt x="4787844" y="3288660"/>
                </a:lnTo>
                <a:lnTo>
                  <a:pt x="0" y="3288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6" t="-42452" r="-13347" b="-407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2439" y="8714613"/>
            <a:ext cx="7738988" cy="11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7"/>
              </a:lnSpc>
            </a:pPr>
            <a:r>
              <a:rPr lang="en-US" b="true" sz="3899" spc="-24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PRESENTED BY </a:t>
            </a:r>
          </a:p>
          <a:p>
            <a:pPr algn="ctr">
              <a:lnSpc>
                <a:spcPts val="4367"/>
              </a:lnSpc>
            </a:pPr>
            <a:r>
              <a:rPr lang="en-US" b="true" sz="3899" spc="-24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ABIDEV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4786" y="2050407"/>
            <a:ext cx="14354295" cy="18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b="true" sz="6457" spc="-413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PYTHON REINFORCEMENT PROJECT – 1</a:t>
            </a:r>
          </a:p>
          <a:p>
            <a:pPr algn="ctr">
              <a:lnSpc>
                <a:spcPts val="7232"/>
              </a:lnSpc>
              <a:spcBef>
                <a:spcPct val="0"/>
              </a:spcBef>
            </a:pPr>
            <a:r>
              <a:rPr lang="en-US" b="true" sz="6457" spc="-413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705" y="4062225"/>
            <a:ext cx="7817705" cy="5196075"/>
          </a:xfrm>
          <a:custGeom>
            <a:avLst/>
            <a:gdLst/>
            <a:ahLst/>
            <a:cxnLst/>
            <a:rect r="r" b="b" t="t" l="l"/>
            <a:pathLst>
              <a:path h="5196075" w="7817705">
                <a:moveTo>
                  <a:pt x="0" y="0"/>
                </a:moveTo>
                <a:lnTo>
                  <a:pt x="7817704" y="0"/>
                </a:lnTo>
                <a:lnTo>
                  <a:pt x="7817704" y="5196075"/>
                </a:lnTo>
                <a:lnTo>
                  <a:pt x="0" y="5196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1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25198"/>
            <a:ext cx="5917482" cy="144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b="true" sz="5018" spc="-32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COUNTPLOT FOR TYPE COLUMN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34591" y="1000125"/>
            <a:ext cx="7324709" cy="716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Movies dominate Netflix’s library → The number of movies is more than double the number of TV shows.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TV Shows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are fewer but growing → While movies still lead, Netflix has been increasing its investment in original TV shows in recent years.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 preference reflection → This imbalance may reflect Netflix’s strategy to offer a wide variety of films to attract global audiences.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TV Shows are strategic for engagement → Though smaller in number, TV shows often keep users subscribed longer because of multiple episodes/seasons.</a:t>
            </a:r>
          </a:p>
          <a:p>
            <a:pPr algn="l" marL="479188" indent="-239594" lvl="1">
              <a:lnSpc>
                <a:spcPts val="2996"/>
              </a:lnSpc>
              <a:spcBef>
                <a:spcPct val="0"/>
              </a:spcBef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Overall insight → Netflix is primarily a movie-heavy platform, but TV shows play a crucial role in retaining subscribers and driving long-term engagement.</a:t>
            </a:r>
          </a:p>
          <a:p>
            <a:pPr algn="l" marL="0" indent="0" lvl="0">
              <a:lnSpc>
                <a:spcPts val="36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20446"/>
            <a:ext cx="9056482" cy="5773507"/>
          </a:xfrm>
          <a:custGeom>
            <a:avLst/>
            <a:gdLst/>
            <a:ahLst/>
            <a:cxnLst/>
            <a:rect r="r" b="b" t="t" l="l"/>
            <a:pathLst>
              <a:path h="5773507" w="9056482">
                <a:moveTo>
                  <a:pt x="0" y="0"/>
                </a:moveTo>
                <a:lnTo>
                  <a:pt x="9056482" y="0"/>
                </a:lnTo>
                <a:lnTo>
                  <a:pt x="9056482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25198"/>
            <a:ext cx="5917482" cy="144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b="true" sz="5018" spc="-32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KED PLOT FOR RELEASE YEAR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6748" y="1000125"/>
            <a:ext cx="5702347" cy="716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Very few titles before 1980 – Netflix’s library includes only a handful of very old/classic movies.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adual rise after 1990s – Content availability slowly increases from the 1990s onward.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rp growth after 2000 – The density starts climbing rapidly after 2000, reflecting the digital and streaming boom.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Peak around 2015–2020 – Most Netflix titles are concentrated in this period, showing the platform’s aggressive expansion.</a:t>
            </a:r>
          </a:p>
          <a:p>
            <a:pPr algn="l" marL="479188" indent="-239594" lvl="1">
              <a:lnSpc>
                <a:spcPts val="2996"/>
              </a:lnSpc>
              <a:spcBef>
                <a:spcPct val="0"/>
              </a:spcBef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light decline post-2020 – The density drops after 2020, possibly due to the COVID-19 pandemic affecting production.</a:t>
            </a:r>
          </a:p>
          <a:p>
            <a:pPr algn="l" marL="0" indent="0" lvl="0">
              <a:lnSpc>
                <a:spcPts val="36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02976"/>
            <a:ext cx="9320552" cy="5732139"/>
          </a:xfrm>
          <a:custGeom>
            <a:avLst/>
            <a:gdLst/>
            <a:ahLst/>
            <a:cxnLst/>
            <a:rect r="r" b="b" t="t" l="l"/>
            <a:pathLst>
              <a:path h="5732139" w="9320552">
                <a:moveTo>
                  <a:pt x="0" y="0"/>
                </a:moveTo>
                <a:lnTo>
                  <a:pt x="9320552" y="0"/>
                </a:lnTo>
                <a:lnTo>
                  <a:pt x="9320552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25198"/>
            <a:ext cx="5917482" cy="144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b="true" sz="5018" spc="-32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COUNTPLOT FOR RATING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40853" y="1000125"/>
            <a:ext cx="5702347" cy="866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TV-MA (Mature Audience) is the most common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rating with over 3,000 titles, meaning Netflix has a strong focus on adult-oriented content.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TV-14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comes second, showing a large share of content suitable for teenagers and young adults.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TV-PG and R-rated titles form the next tier, catering to family audiences and mature movie watchers.</a:t>
            </a:r>
          </a:p>
          <a:p>
            <a:pPr algn="l" marL="479188" indent="-239594" lvl="1">
              <a:lnSpc>
                <a:spcPts val="2996"/>
              </a:lnSpc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Ratings like TV-Y, TV-Y7, PG, and TV-G are much fewer, indicating limited children’s content compared to adult and teen content.</a:t>
            </a:r>
          </a:p>
          <a:p>
            <a:pPr algn="l" marL="479188" indent="-239594" lvl="1">
              <a:lnSpc>
                <a:spcPts val="2996"/>
              </a:lnSpc>
              <a:spcBef>
                <a:spcPct val="0"/>
              </a:spcBef>
              <a:buFont typeface="Arial"/>
              <a:buChar char="•"/>
            </a:pP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Rar</a:t>
            </a:r>
            <a:r>
              <a:rPr lang="en-US" sz="2219" spc="1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ratings such as NC-17, UR, and G are almost negligible, suggesting Netflix avoids extremely restricted or overly niche categories.</a:t>
            </a:r>
          </a:p>
          <a:p>
            <a:pPr algn="l" marL="0" indent="0" lvl="0">
              <a:lnSpc>
                <a:spcPts val="36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356223"/>
            <a:ext cx="8470112" cy="4902077"/>
          </a:xfrm>
          <a:custGeom>
            <a:avLst/>
            <a:gdLst/>
            <a:ahLst/>
            <a:cxnLst/>
            <a:rect r="r" b="b" t="t" l="l"/>
            <a:pathLst>
              <a:path h="4902077" w="8470112">
                <a:moveTo>
                  <a:pt x="0" y="0"/>
                </a:moveTo>
                <a:lnTo>
                  <a:pt x="8470112" y="0"/>
                </a:lnTo>
                <a:lnTo>
                  <a:pt x="8470112" y="4902077"/>
                </a:lnTo>
                <a:lnTo>
                  <a:pt x="0" y="4902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05807"/>
            <a:ext cx="6924226" cy="132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b="true" sz="4630" spc="-29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BIVARIATE ANALYSE</a:t>
            </a:r>
          </a:p>
          <a:p>
            <a:pPr algn="l">
              <a:lnSpc>
                <a:spcPts val="518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59902" y="2344957"/>
            <a:ext cx="6599398" cy="691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312" indent="-258656" lvl="1">
              <a:lnSpc>
                <a:spcPts val="3234"/>
              </a:lnSpc>
              <a:buFont typeface="Arial"/>
              <a:buChar char="•"/>
            </a:pP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United States dominates with the highest number of Netflix titles (by a big margin).</a:t>
            </a:r>
          </a:p>
          <a:p>
            <a:pPr algn="l" marL="517312" indent="-258656" lvl="1">
              <a:lnSpc>
                <a:spcPts val="3234"/>
              </a:lnSpc>
              <a:buFont typeface="Arial"/>
              <a:buChar char="•"/>
            </a:pP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India is in second place, showing its strong role in </a:t>
            </a: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Netflix’s international expansion.</a:t>
            </a:r>
          </a:p>
          <a:p>
            <a:pPr algn="l" marL="517312" indent="-258656" lvl="1">
              <a:lnSpc>
                <a:spcPts val="3234"/>
              </a:lnSpc>
              <a:buFont typeface="Arial"/>
              <a:buChar char="•"/>
            </a:pP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United Kingdom follows, contributing a significant number of titles.</a:t>
            </a:r>
          </a:p>
          <a:p>
            <a:pPr algn="l" marL="517312" indent="-258656" lvl="1">
              <a:lnSpc>
                <a:spcPts val="3234"/>
              </a:lnSpc>
              <a:buFont typeface="Arial"/>
              <a:buChar char="•"/>
            </a:pP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Countries like Pakistan, Canada, Japan, South Korea, France, and Spain also appear, but with much smaller contributions compared to the US.</a:t>
            </a:r>
          </a:p>
          <a:p>
            <a:pPr algn="l" marL="517312" indent="-258656" lvl="1">
              <a:lnSpc>
                <a:spcPts val="3234"/>
              </a:lnSpc>
              <a:buFont typeface="Arial"/>
              <a:buChar char="•"/>
            </a:pPr>
            <a:r>
              <a:rPr lang="en-US" sz="2396" spc="1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presence of “Not Given” indicates missing country data in the dataset.</a:t>
            </a:r>
          </a:p>
          <a:p>
            <a:pPr algn="l" marL="0" indent="0" lvl="0">
              <a:lnSpc>
                <a:spcPts val="323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34730"/>
            <a:ext cx="3758198" cy="9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b="true" sz="3187" spc="-20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BARPLOT FOR TOP COUNTEIES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7372" y="3113240"/>
            <a:ext cx="8072193" cy="4389255"/>
          </a:xfrm>
          <a:custGeom>
            <a:avLst/>
            <a:gdLst/>
            <a:ahLst/>
            <a:cxnLst/>
            <a:rect r="r" b="b" t="t" l="l"/>
            <a:pathLst>
              <a:path h="4389255" w="8072193">
                <a:moveTo>
                  <a:pt x="0" y="0"/>
                </a:moveTo>
                <a:lnTo>
                  <a:pt x="8072194" y="0"/>
                </a:lnTo>
                <a:lnTo>
                  <a:pt x="8072194" y="4389256"/>
                </a:lnTo>
                <a:lnTo>
                  <a:pt x="0" y="438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85816" y="1845524"/>
            <a:ext cx="7712015" cy="660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975" indent="-262488" lvl="1">
              <a:lnSpc>
                <a:spcPts val="3282"/>
              </a:lnSpc>
              <a:buFont typeface="Arial"/>
              <a:buChar char="•"/>
            </a:pPr>
            <a:r>
              <a:rPr lang="en-US" sz="2431" spc="1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International Movies dominate, showing Netflix’s strong focus on global/local content to appeal to different regions.</a:t>
            </a:r>
          </a:p>
          <a:p>
            <a:pPr algn="l" marL="524975" indent="-262488" lvl="1">
              <a:lnSpc>
                <a:spcPts val="3282"/>
              </a:lnSpc>
              <a:buFont typeface="Arial"/>
              <a:buChar char="•"/>
            </a:pPr>
            <a:r>
              <a:rPr lang="en-US" sz="2431" spc="1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Dramas and Comedies are next — these are evergreen genres with wide appeal.</a:t>
            </a:r>
          </a:p>
          <a:p>
            <a:pPr algn="l" marL="524975" indent="-262488" lvl="1">
              <a:lnSpc>
                <a:spcPts val="3282"/>
              </a:lnSpc>
              <a:buFont typeface="Arial"/>
              <a:buChar char="•"/>
            </a:pPr>
            <a:r>
              <a:rPr lang="en-US" sz="2431" spc="1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International TV Shows also rank high, reinforcing Netflix’s strategy of diversifying content beyond Hollywood.</a:t>
            </a:r>
          </a:p>
          <a:p>
            <a:pPr algn="l" marL="524975" indent="-262488" lvl="1">
              <a:lnSpc>
                <a:spcPts val="3282"/>
              </a:lnSpc>
              <a:buFont typeface="Arial"/>
              <a:buChar char="•"/>
            </a:pPr>
            <a:r>
              <a:rPr lang="en-US" sz="2431" spc="1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Documentaries have a strong presence, reflecting growing interest in real-life stories.</a:t>
            </a:r>
          </a:p>
          <a:p>
            <a:pPr algn="l" marL="524975" indent="-262488" lvl="1">
              <a:lnSpc>
                <a:spcPts val="3282"/>
              </a:lnSpc>
              <a:buFont typeface="Arial"/>
              <a:buChar char="•"/>
            </a:pPr>
            <a:r>
              <a:rPr lang="en-US" sz="2431" spc="1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Genres like Action &amp; Adventure, TV Dramas, Independent Movies, Children &amp; Family Movies, and Romantic Movies are present but comparatively smaller.</a:t>
            </a:r>
          </a:p>
          <a:p>
            <a:pPr algn="l" marL="0" indent="0" lvl="0">
              <a:lnSpc>
                <a:spcPts val="328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776" y="1047750"/>
            <a:ext cx="4029693" cy="98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BARPLOT FOR GENRE COUNTS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776" y="3232901"/>
            <a:ext cx="8676991" cy="4891654"/>
          </a:xfrm>
          <a:custGeom>
            <a:avLst/>
            <a:gdLst/>
            <a:ahLst/>
            <a:cxnLst/>
            <a:rect r="r" b="b" t="t" l="l"/>
            <a:pathLst>
              <a:path h="4891654" w="8676991">
                <a:moveTo>
                  <a:pt x="0" y="0"/>
                </a:moveTo>
                <a:lnTo>
                  <a:pt x="8676991" y="0"/>
                </a:lnTo>
                <a:lnTo>
                  <a:pt x="8676991" y="4891654"/>
                </a:lnTo>
                <a:lnTo>
                  <a:pt x="0" y="489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3776" y="1047750"/>
            <a:ext cx="6132473" cy="98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3.HISTPLOT FOR CONTENT ADDED TO NETFLIX PER YEAR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7477" y="672968"/>
            <a:ext cx="6341823" cy="858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661" indent="-227331" lvl="1">
              <a:lnSpc>
                <a:spcPts val="2842"/>
              </a:lnSpc>
              <a:buAutoNum type="arabicPeriod" startAt="1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Sharp Growth After 2015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Netflix added very little content before 2014.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From 2015 onwards, there’s a sharp rise, reflecting Netflix’s global expansion.</a:t>
            </a:r>
          </a:p>
          <a:p>
            <a:pPr algn="l" marL="454661" indent="-227331" lvl="1">
              <a:lnSpc>
                <a:spcPts val="2842"/>
              </a:lnSpc>
              <a:buAutoNum type="arabicPeriod" startAt="1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Peak Years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Around 2017–2019, the number of new titles surged, peaking close to 2000 titles per year.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was the period when Netflix heavily invested in original content and international licensing.</a:t>
            </a:r>
          </a:p>
          <a:p>
            <a:pPr algn="l" marL="454661" indent="-227331" lvl="1">
              <a:lnSpc>
                <a:spcPts val="2842"/>
              </a:lnSpc>
              <a:buAutoNum type="arabicPeriod" startAt="1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Slight Decline After 2020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After 2019, the trend shows a slight decline in content addition.</a:t>
            </a:r>
          </a:p>
          <a:p>
            <a:pPr algn="l" marL="909322" indent="-303107" lvl="2">
              <a:lnSpc>
                <a:spcPts val="2842"/>
              </a:lnSpc>
              <a:buFont typeface="Arial"/>
              <a:buChar char="⚬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Possible reasons:</a:t>
            </a:r>
          </a:p>
          <a:p>
            <a:pPr algn="l" marL="1363983" indent="-340996" lvl="3">
              <a:lnSpc>
                <a:spcPts val="2842"/>
              </a:lnSpc>
              <a:buFont typeface="Arial"/>
              <a:buChar char="￭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 saturation.</a:t>
            </a:r>
          </a:p>
          <a:p>
            <a:pPr algn="l" marL="1363983" indent="-340996" lvl="3">
              <a:lnSpc>
                <a:spcPts val="2842"/>
              </a:lnSpc>
              <a:buFont typeface="Arial"/>
              <a:buChar char="￭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COVID-19 pandemic affecting production.</a:t>
            </a:r>
          </a:p>
          <a:p>
            <a:pPr algn="l" marL="1363983" indent="-340996" lvl="3">
              <a:lnSpc>
                <a:spcPts val="2842"/>
              </a:lnSpc>
              <a:buFont typeface="Arial"/>
              <a:buChar char="￭"/>
            </a:pPr>
            <a:r>
              <a:rPr lang="en-US" sz="2105" spc="1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Netflix focusing on quality originals rather than bulk additions.</a:t>
            </a:r>
          </a:p>
          <a:p>
            <a:pPr algn="l" marL="0" indent="0" lvl="0">
              <a:lnSpc>
                <a:spcPts val="28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776" y="3148406"/>
            <a:ext cx="7806938" cy="4586576"/>
          </a:xfrm>
          <a:custGeom>
            <a:avLst/>
            <a:gdLst/>
            <a:ahLst/>
            <a:cxnLst/>
            <a:rect r="r" b="b" t="t" l="l"/>
            <a:pathLst>
              <a:path h="4586576" w="7806938">
                <a:moveTo>
                  <a:pt x="0" y="0"/>
                </a:moveTo>
                <a:lnTo>
                  <a:pt x="7806938" y="0"/>
                </a:lnTo>
                <a:lnTo>
                  <a:pt x="7806938" y="4586576"/>
                </a:lnTo>
                <a:lnTo>
                  <a:pt x="0" y="458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65365" y="1365671"/>
            <a:ext cx="6650660" cy="78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United States clearly dominates, producing the largest share of Netflix content.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India comes second, highlighting Netflix’s strong push into the Indian entertainment market.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United Kingdom is third, reflecting its well-established TV and film industry.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Countries like Pakistan, Canada, Japan, South Korea, France, and Spain also contribute, but in smaller volumes.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presence of “Not Given” again shows some missing metadata in the dataset.</a:t>
            </a:r>
          </a:p>
          <a:p>
            <a:pPr algn="l" marL="0" indent="0" lvl="0">
              <a:lnSpc>
                <a:spcPts val="369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776" y="1047750"/>
            <a:ext cx="6132473" cy="98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3. TOP 10 COUNTRIES PRODUCING CONTENT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776" y="2634201"/>
            <a:ext cx="9857776" cy="5779121"/>
          </a:xfrm>
          <a:custGeom>
            <a:avLst/>
            <a:gdLst/>
            <a:ahLst/>
            <a:cxnLst/>
            <a:rect r="r" b="b" t="t" l="l"/>
            <a:pathLst>
              <a:path h="5779121" w="9857776">
                <a:moveTo>
                  <a:pt x="0" y="0"/>
                </a:moveTo>
                <a:lnTo>
                  <a:pt x="9857777" y="0"/>
                </a:lnTo>
                <a:lnTo>
                  <a:pt x="9857777" y="5779122"/>
                </a:lnTo>
                <a:lnTo>
                  <a:pt x="0" y="577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24134" y="794619"/>
            <a:ext cx="7054634" cy="900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Strong Negative Correlation (−0.64) between Year and Month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Suggests that as the dataset spans across years, the monthly distribution of added titles changes.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Likely reflects Netflix’s uneven release strategy (not all months are equally active).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Moderate Negative Correlation (−0.45) between Release Year and Month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Older releases may have been added in bulk during specific months.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Recent releases follow a more regular pattern.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 Correlation with Date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exact day (date) of addition doesn’t show strong relationships with year or month.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means Netflix releases content on various days without a fixed trend.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Release Year vs Year (−0.091)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Very weak relationship, showing that the year of release is not tightly linked to the year content was added to Netflix.</a:t>
            </a:r>
          </a:p>
          <a:p>
            <a:pPr algn="l" marL="457929" indent="-228965" lvl="1">
              <a:lnSpc>
                <a:spcPts val="2863"/>
              </a:lnSpc>
              <a:buFont typeface="Arial"/>
              <a:buChar char="•"/>
            </a:pPr>
            <a:r>
              <a:rPr lang="en-US" sz="2121" spc="1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Example: Old movies/shows being added much later.</a:t>
            </a:r>
          </a:p>
          <a:p>
            <a:pPr algn="l" marL="0" indent="0" lvl="0">
              <a:lnSpc>
                <a:spcPts val="286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776" y="1047750"/>
            <a:ext cx="6132473" cy="98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HEATMAP</a:t>
            </a:r>
          </a:p>
          <a:p>
            <a:pPr algn="l">
              <a:lnSpc>
                <a:spcPts val="3827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776" y="2030619"/>
            <a:ext cx="7887021" cy="7798070"/>
          </a:xfrm>
          <a:custGeom>
            <a:avLst/>
            <a:gdLst/>
            <a:ahLst/>
            <a:cxnLst/>
            <a:rect r="r" b="b" t="t" l="l"/>
            <a:pathLst>
              <a:path h="7798070" w="7887021">
                <a:moveTo>
                  <a:pt x="0" y="0"/>
                </a:moveTo>
                <a:lnTo>
                  <a:pt x="7887021" y="0"/>
                </a:lnTo>
                <a:lnTo>
                  <a:pt x="7887021" y="7798070"/>
                </a:lnTo>
                <a:lnTo>
                  <a:pt x="0" y="779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50797" y="320632"/>
            <a:ext cx="9537203" cy="1018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Release Year vs Year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Shows that Netflix adds both new and old titles.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Many older movies/shows (from 1950s–2000s) were added in recent years, not just when they were released.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Month vs Year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Certain months have more additions, pointing to seasonal trends (holiday periods, mid-year boosts).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 distribution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Titles are spread across different dates with no strict pattern → Netflix doesn’t stick to a single release day.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Diagonal histograms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Release Year is skewed towards 2000 onwards → majority of Netflix content is modern.</a:t>
            </a:r>
          </a:p>
          <a:p>
            <a:pPr algn="l" marL="616874" indent="-308437" lvl="1">
              <a:lnSpc>
                <a:spcPts val="3857"/>
              </a:lnSpc>
              <a:buFont typeface="Arial"/>
              <a:buChar char="•"/>
            </a:pPr>
            <a:r>
              <a:rPr lang="en-US" sz="2857" spc="1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Addition Year (Year) shows a sharp rise after 2015 → aligns with Netflix’s global expansion.</a:t>
            </a:r>
          </a:p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776" y="1047750"/>
            <a:ext cx="6132473" cy="98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PAIR PLOT</a:t>
            </a:r>
          </a:p>
          <a:p>
            <a:pPr algn="l">
              <a:lnSpc>
                <a:spcPts val="382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776" y="2634201"/>
            <a:ext cx="8792892" cy="6715730"/>
          </a:xfrm>
          <a:custGeom>
            <a:avLst/>
            <a:gdLst/>
            <a:ahLst/>
            <a:cxnLst/>
            <a:rect r="r" b="b" t="t" l="l"/>
            <a:pathLst>
              <a:path h="6715730" w="8792892">
                <a:moveTo>
                  <a:pt x="0" y="0"/>
                </a:moveTo>
                <a:lnTo>
                  <a:pt x="8792892" y="0"/>
                </a:lnTo>
                <a:lnTo>
                  <a:pt x="8792892" y="6715731"/>
                </a:lnTo>
                <a:lnTo>
                  <a:pt x="0" y="6715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8793" y="451449"/>
            <a:ext cx="7392817" cy="975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International Movies (21.7%) and Dramas (19.1%) dominate the Netflix catalog → Netflix is heavily focused on global and story-driven content.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Comedies (13.2%) and International TV Shows (10.6%) also take a big share → reflecting the platform’s push for light entertainment and regional series.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Documentaries (6.8%) and Action &amp; Adventure (6.8%) highlight Netflix’s effort to balance between fun content and knowledge-based/real stories.</a:t>
            </a:r>
          </a:p>
          <a:p>
            <a:pPr algn="l" marL="590996" indent="-295498" lvl="1">
              <a:lnSpc>
                <a:spcPts val="3695"/>
              </a:lnSpc>
              <a:buFont typeface="Arial"/>
              <a:buChar char="•"/>
            </a:pPr>
            <a:r>
              <a:rPr lang="en-US" sz="2737" spc="1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Smaller shares go to TV Dramas (6.0%), Independent Movies (6.0%), Children &amp; Family Movies (5.0%), and Romantic Movies (4.8%) → showing niche but important audiences.</a:t>
            </a:r>
          </a:p>
          <a:p>
            <a:pPr algn="l" marL="0" indent="0" lvl="0">
              <a:lnSpc>
                <a:spcPts val="369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776" y="1047750"/>
            <a:ext cx="6132473" cy="49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PIECHART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36031" y="7101374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47850" y="6599318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16111" y="7101374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1830" y="6599318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87114" y="3519964"/>
            <a:ext cx="8910832" cy="325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  <a:spcBef>
                <a:spcPct val="0"/>
              </a:spcBef>
            </a:pPr>
            <a:r>
              <a:rPr lang="en-US" sz="8199">
                <a:solidFill>
                  <a:srgbClr val="FFFFFF"/>
                </a:solidFill>
                <a:latin typeface="210 수퍼사이즈 Black Box"/>
                <a:ea typeface="210 수퍼사이즈 Black Box"/>
                <a:cs typeface="210 수퍼사이즈 Black Box"/>
                <a:sym typeface="210 수퍼사이즈 Black Box"/>
              </a:rPr>
              <a:t>NETFLIX DATA ANALYSIS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313" y="3864094"/>
            <a:ext cx="15702790" cy="300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885" indent="-319442" lvl="1">
              <a:lnSpc>
                <a:spcPts val="3994"/>
              </a:lnSpc>
              <a:buFont typeface="Arial"/>
              <a:buChar char="•"/>
            </a:pPr>
            <a:r>
              <a:rPr lang="en-US" sz="2959" spc="1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Netflix is movie-heavy but has a growing number of series.</a:t>
            </a:r>
          </a:p>
          <a:p>
            <a:pPr algn="l" marL="638885" indent="-319442" lvl="1">
              <a:lnSpc>
                <a:spcPts val="3994"/>
              </a:lnSpc>
              <a:buFont typeface="Arial"/>
              <a:buChar char="•"/>
            </a:pPr>
            <a:r>
              <a:rPr lang="en-US" sz="2959" spc="1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Recent years (post-2015) brought a big jump in content.</a:t>
            </a:r>
          </a:p>
          <a:p>
            <a:pPr algn="l" marL="638885" indent="-319442" lvl="1">
              <a:lnSpc>
                <a:spcPts val="3994"/>
              </a:lnSpc>
              <a:buFont typeface="Arial"/>
              <a:buChar char="•"/>
            </a:pPr>
            <a:r>
              <a:rPr lang="en-US" sz="2959" spc="1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Regional expansion (India, UK, Canada) plays a huge role.</a:t>
            </a:r>
          </a:p>
          <a:p>
            <a:pPr algn="l" marL="638885" indent="-319442" lvl="1">
              <a:lnSpc>
                <a:spcPts val="3994"/>
              </a:lnSpc>
              <a:buFont typeface="Arial"/>
              <a:buChar char="•"/>
            </a:pPr>
            <a:r>
              <a:rPr lang="en-US" sz="2959" spc="1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Genres and ratings distribution highlight Netflix’s focus on global and adult-oriented content.</a:t>
            </a:r>
          </a:p>
          <a:p>
            <a:pPr algn="l" marL="0" indent="0" lvl="0">
              <a:lnSpc>
                <a:spcPts val="399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01930" y="2367141"/>
            <a:ext cx="6132473" cy="49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b="true" sz="3417" spc="-2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OVERALL INSIGHTS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2331" y="3291211"/>
            <a:ext cx="13903339" cy="391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79"/>
              </a:lnSpc>
            </a:pPr>
            <a:r>
              <a:rPr lang="en-US" b="true" sz="14499" spc="-92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44248"/>
            <a:ext cx="7738988" cy="10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6999" spc="-44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AIM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77518"/>
            <a:ext cx="7738988" cy="512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•TO CLEAN, PREPROCESS, AND ANALYZE NETFLIX DATASET TO DERIVE MEANINGFUL INSIGHTS ABOUT ITS CONTENT DISTRIBUTION, TRENDS, AND PATTERNS.</a:t>
            </a:r>
          </a:p>
          <a:p>
            <a:pPr algn="l">
              <a:lnSpc>
                <a:spcPts val="504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72413" y="820519"/>
            <a:ext cx="9258422" cy="86459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11158"/>
            <a:ext cx="7738988" cy="10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6999" spc="-44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OBJECTIVES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44428"/>
            <a:ext cx="16230600" cy="384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Clean and standardize dataset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Handle missing values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Convert and extract date/time features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Analyze duration and type of content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Visualize trends and generate insights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6173"/>
            <a:ext cx="9773503" cy="10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6999" spc="-44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KEY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39443"/>
            <a:ext cx="16019996" cy="448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Type Distribution: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Percentage of Movies vs TV Shows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Most Common Ratings: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e.g., TV-MA, TV-14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Content Trend: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Number of titles added per year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Top Countries: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e.g., United States, India, UK</a:t>
            </a:r>
          </a:p>
          <a:p>
            <a:pPr algn="l">
              <a:lnSpc>
                <a:spcPts val="5040"/>
              </a:lnSpc>
            </a:pP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4500" spc="-288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Duration Analysis:</a:t>
            </a:r>
            <a:r>
              <a:rPr lang="en-US" sz="4500" spc="-2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Average movie duration, typical seasons for TV Shows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98473"/>
            <a:ext cx="16230600" cy="8090053"/>
            <a:chOff x="0" y="0"/>
            <a:chExt cx="5433327" cy="2708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3327" cy="2708212"/>
            </a:xfrm>
            <a:custGeom>
              <a:avLst/>
              <a:gdLst/>
              <a:ahLst/>
              <a:cxnLst/>
              <a:rect r="r" b="b" t="t" l="l"/>
              <a:pathLst>
                <a:path h="2708212" w="5433327">
                  <a:moveTo>
                    <a:pt x="7155" y="0"/>
                  </a:moveTo>
                  <a:lnTo>
                    <a:pt x="5426172" y="0"/>
                  </a:lnTo>
                  <a:cubicBezTo>
                    <a:pt x="5430124" y="0"/>
                    <a:pt x="5433327" y="3203"/>
                    <a:pt x="5433327" y="7155"/>
                  </a:cubicBezTo>
                  <a:lnTo>
                    <a:pt x="5433327" y="2701057"/>
                  </a:lnTo>
                  <a:cubicBezTo>
                    <a:pt x="5433327" y="2702955"/>
                    <a:pt x="5432573" y="2704774"/>
                    <a:pt x="5431231" y="2706116"/>
                  </a:cubicBezTo>
                  <a:cubicBezTo>
                    <a:pt x="5429889" y="2707458"/>
                    <a:pt x="5428069" y="2708212"/>
                    <a:pt x="5426172" y="2708212"/>
                  </a:cubicBezTo>
                  <a:lnTo>
                    <a:pt x="7155" y="2708212"/>
                  </a:lnTo>
                  <a:cubicBezTo>
                    <a:pt x="5257" y="2708212"/>
                    <a:pt x="3437" y="2707458"/>
                    <a:pt x="2096" y="2706116"/>
                  </a:cubicBezTo>
                  <a:cubicBezTo>
                    <a:pt x="754" y="2704774"/>
                    <a:pt x="0" y="2702955"/>
                    <a:pt x="0" y="2701057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433327" cy="2622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49062" y="2943627"/>
            <a:ext cx="11301259" cy="2401518"/>
          </a:xfrm>
          <a:custGeom>
            <a:avLst/>
            <a:gdLst/>
            <a:ahLst/>
            <a:cxnLst/>
            <a:rect r="r" b="b" t="t" l="l"/>
            <a:pathLst>
              <a:path h="2401518" w="11301259">
                <a:moveTo>
                  <a:pt x="0" y="0"/>
                </a:moveTo>
                <a:lnTo>
                  <a:pt x="11301259" y="0"/>
                </a:lnTo>
                <a:lnTo>
                  <a:pt x="11301259" y="2401517"/>
                </a:lnTo>
                <a:lnTo>
                  <a:pt x="0" y="240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4506" y="1705351"/>
            <a:ext cx="7738988" cy="9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b="true" sz="6357" spc="-40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7248" y="5633002"/>
            <a:ext cx="9773503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COLUMN IS IN LOWER CASE, USING COLUMNS . CAPTIALIZE THE COLUMNS TITLE IS CAPTILIZED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98473"/>
            <a:ext cx="16230600" cy="8090053"/>
            <a:chOff x="0" y="0"/>
            <a:chExt cx="5433327" cy="2708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3327" cy="2708212"/>
            </a:xfrm>
            <a:custGeom>
              <a:avLst/>
              <a:gdLst/>
              <a:ahLst/>
              <a:cxnLst/>
              <a:rect r="r" b="b" t="t" l="l"/>
              <a:pathLst>
                <a:path h="2708212" w="5433327">
                  <a:moveTo>
                    <a:pt x="7155" y="0"/>
                  </a:moveTo>
                  <a:lnTo>
                    <a:pt x="5426172" y="0"/>
                  </a:lnTo>
                  <a:cubicBezTo>
                    <a:pt x="5430124" y="0"/>
                    <a:pt x="5433327" y="3203"/>
                    <a:pt x="5433327" y="7155"/>
                  </a:cubicBezTo>
                  <a:lnTo>
                    <a:pt x="5433327" y="2701057"/>
                  </a:lnTo>
                  <a:cubicBezTo>
                    <a:pt x="5433327" y="2702955"/>
                    <a:pt x="5432573" y="2704774"/>
                    <a:pt x="5431231" y="2706116"/>
                  </a:cubicBezTo>
                  <a:cubicBezTo>
                    <a:pt x="5429889" y="2707458"/>
                    <a:pt x="5428069" y="2708212"/>
                    <a:pt x="5426172" y="2708212"/>
                  </a:cubicBezTo>
                  <a:lnTo>
                    <a:pt x="7155" y="2708212"/>
                  </a:lnTo>
                  <a:cubicBezTo>
                    <a:pt x="5257" y="2708212"/>
                    <a:pt x="3437" y="2707458"/>
                    <a:pt x="2096" y="2706116"/>
                  </a:cubicBezTo>
                  <a:cubicBezTo>
                    <a:pt x="754" y="2704774"/>
                    <a:pt x="0" y="2702955"/>
                    <a:pt x="0" y="2701057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433327" cy="2622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36813" y="3130556"/>
            <a:ext cx="3067253" cy="5062040"/>
          </a:xfrm>
          <a:custGeom>
            <a:avLst/>
            <a:gdLst/>
            <a:ahLst/>
            <a:cxnLst/>
            <a:rect r="r" b="b" t="t" l="l"/>
            <a:pathLst>
              <a:path h="5062040" w="3067253">
                <a:moveTo>
                  <a:pt x="0" y="0"/>
                </a:moveTo>
                <a:lnTo>
                  <a:pt x="3067253" y="0"/>
                </a:lnTo>
                <a:lnTo>
                  <a:pt x="3067253" y="5062041"/>
                </a:lnTo>
                <a:lnTo>
                  <a:pt x="0" y="506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4506" y="1705351"/>
            <a:ext cx="7738988" cy="9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b="true" sz="6357" spc="-40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031" y="4086840"/>
            <a:ext cx="9773503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USING ISNULL FUNCTION WE IDENDIFIED THERE IS NO NULL VALUE</a:t>
            </a: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 THE DATA IS CLEAN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98473"/>
            <a:ext cx="16230600" cy="8090053"/>
            <a:chOff x="0" y="0"/>
            <a:chExt cx="5433327" cy="2708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3327" cy="2708212"/>
            </a:xfrm>
            <a:custGeom>
              <a:avLst/>
              <a:gdLst/>
              <a:ahLst/>
              <a:cxnLst/>
              <a:rect r="r" b="b" t="t" l="l"/>
              <a:pathLst>
                <a:path h="2708212" w="5433327">
                  <a:moveTo>
                    <a:pt x="7155" y="0"/>
                  </a:moveTo>
                  <a:lnTo>
                    <a:pt x="5426172" y="0"/>
                  </a:lnTo>
                  <a:cubicBezTo>
                    <a:pt x="5430124" y="0"/>
                    <a:pt x="5433327" y="3203"/>
                    <a:pt x="5433327" y="7155"/>
                  </a:cubicBezTo>
                  <a:lnTo>
                    <a:pt x="5433327" y="2701057"/>
                  </a:lnTo>
                  <a:cubicBezTo>
                    <a:pt x="5433327" y="2702955"/>
                    <a:pt x="5432573" y="2704774"/>
                    <a:pt x="5431231" y="2706116"/>
                  </a:cubicBezTo>
                  <a:cubicBezTo>
                    <a:pt x="5429889" y="2707458"/>
                    <a:pt x="5428069" y="2708212"/>
                    <a:pt x="5426172" y="2708212"/>
                  </a:cubicBezTo>
                  <a:lnTo>
                    <a:pt x="7155" y="2708212"/>
                  </a:lnTo>
                  <a:cubicBezTo>
                    <a:pt x="5257" y="2708212"/>
                    <a:pt x="3437" y="2707458"/>
                    <a:pt x="2096" y="2706116"/>
                  </a:cubicBezTo>
                  <a:cubicBezTo>
                    <a:pt x="754" y="2704774"/>
                    <a:pt x="0" y="2702955"/>
                    <a:pt x="0" y="2701057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E14955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433327" cy="2622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3397781"/>
            <a:ext cx="11301259" cy="2048353"/>
          </a:xfrm>
          <a:custGeom>
            <a:avLst/>
            <a:gdLst/>
            <a:ahLst/>
            <a:cxnLst/>
            <a:rect r="r" b="b" t="t" l="l"/>
            <a:pathLst>
              <a:path h="2048353" w="11301259">
                <a:moveTo>
                  <a:pt x="0" y="0"/>
                </a:moveTo>
                <a:lnTo>
                  <a:pt x="11301258" y="0"/>
                </a:lnTo>
                <a:lnTo>
                  <a:pt x="11301258" y="2048354"/>
                </a:lnTo>
                <a:lnTo>
                  <a:pt x="0" y="20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4506" y="1705351"/>
            <a:ext cx="7738988" cy="9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b="true" sz="6357" spc="-40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8016" y="6437006"/>
            <a:ext cx="977350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USING DROP DUPLICATES THE DUPLICATE DATA IS REMOVED</a:t>
            </a:r>
          </a:p>
          <a:p>
            <a:pPr algn="ctr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BUT THERE IS NO DUPLICATE DATA .WE CHECKED BY USING SHAPE FUNCTION BEFORE AND AFTER DROP DUPLICATE FUNCTION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67688" y="1896623"/>
            <a:ext cx="8842075" cy="5964344"/>
          </a:xfrm>
          <a:custGeom>
            <a:avLst/>
            <a:gdLst/>
            <a:ahLst/>
            <a:cxnLst/>
            <a:rect r="r" b="b" t="t" l="l"/>
            <a:pathLst>
              <a:path h="5964344" w="8842075">
                <a:moveTo>
                  <a:pt x="0" y="0"/>
                </a:moveTo>
                <a:lnTo>
                  <a:pt x="8842075" y="0"/>
                </a:lnTo>
                <a:lnTo>
                  <a:pt x="8842075" y="5964344"/>
                </a:lnTo>
                <a:lnTo>
                  <a:pt x="0" y="596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21" r="0" b="-77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44248"/>
            <a:ext cx="7738988" cy="200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b="true" sz="6999" spc="-44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BOXPLOT:</a:t>
            </a:r>
          </a:p>
          <a:p>
            <a:pPr algn="l">
              <a:lnSpc>
                <a:spcPts val="78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20286"/>
            <a:ext cx="7707571" cy="414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 boxplot is a graphical representation of the distribution of dataset. It is useful for spotting outlier, uderstanding spread, and comparing medians across differnt groups </a:t>
            </a:r>
          </a:p>
          <a:p>
            <a:pPr algn="l" marL="0" indent="0" lvl="0">
              <a:lnSpc>
                <a:spcPts val="49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DAGwlNQqKL8</dc:identifier>
  <dcterms:modified xsi:type="dcterms:W3CDTF">2011-08-01T06:04:30Z</dcterms:modified>
  <cp:revision>1</cp:revision>
  <dc:title>presented by abidev</dc:title>
</cp:coreProperties>
</file>